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sldIdLst>
    <p:sldId id="261" r:id="rId2"/>
    <p:sldId id="264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BFF"/>
    <a:srgbClr val="FF0B0B"/>
    <a:srgbClr val="333399"/>
    <a:srgbClr val="A50021"/>
    <a:srgbClr val="CC00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040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EF669B-3F28-F641-B35B-F498541850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E7AC2-9362-D241-BF2C-9F747C6E95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1D8F89-637E-784A-A3BB-CDE204CDAA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75AB1E-9CBE-DB47-BA28-BC38166EBA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6091B-3409-3D47-8F93-041A189973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B085F-836F-FF4B-81AD-24DC475DED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845B7B-C28C-CF48-AB73-912C61CC41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91BA0-1D1B-7A45-A1D8-946F54FEEE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D2D32-997A-AC42-8211-CF883B5FD3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1B82A-1616-6E46-80E7-D19A954199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3298EF-A183-8942-9C43-902DE2F30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7E81C419-F2EA-0C4A-9A65-D4A0164ED5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609600" y="333375"/>
            <a:ext cx="7735888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Many HW problems have had a special symmetry to them, simplifying the math.  What if that is not available?</a:t>
            </a:r>
          </a:p>
          <a:p>
            <a:pPr>
              <a:spcBef>
                <a:spcPct val="50000"/>
              </a:spcBef>
            </a:pPr>
            <a:r>
              <a:rPr lang="en-US"/>
              <a:t>Find the E-field at point P.</a:t>
            </a:r>
          </a:p>
        </p:txBody>
      </p:sp>
      <p:sp>
        <p:nvSpPr>
          <p:cNvPr id="13315" name="Line 6"/>
          <p:cNvSpPr>
            <a:spLocks noChangeShapeType="1"/>
          </p:cNvSpPr>
          <p:nvPr/>
        </p:nvSpPr>
        <p:spPr bwMode="auto">
          <a:xfrm flipV="1">
            <a:off x="1392238" y="215265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Line 7"/>
          <p:cNvSpPr>
            <a:spLocks noChangeShapeType="1"/>
          </p:cNvSpPr>
          <p:nvPr/>
        </p:nvSpPr>
        <p:spPr bwMode="auto">
          <a:xfrm>
            <a:off x="608013" y="4678363"/>
            <a:ext cx="5949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976313" y="2016125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y</a:t>
            </a:r>
          </a:p>
        </p:txBody>
      </p: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6742113" y="4686300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x</a:t>
            </a:r>
          </a:p>
        </p:txBody>
      </p:sp>
      <p:sp>
        <p:nvSpPr>
          <p:cNvPr id="13319" name="Oval 10"/>
          <p:cNvSpPr>
            <a:spLocks noChangeArrowheads="1"/>
          </p:cNvSpPr>
          <p:nvPr/>
        </p:nvSpPr>
        <p:spPr bwMode="auto">
          <a:xfrm>
            <a:off x="1319213" y="4562475"/>
            <a:ext cx="185737" cy="185738"/>
          </a:xfrm>
          <a:prstGeom prst="ellipse">
            <a:avLst/>
          </a:prstGeom>
          <a:solidFill>
            <a:srgbClr val="FF0B0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0" name="Oval 11"/>
          <p:cNvSpPr>
            <a:spLocks noChangeArrowheads="1"/>
          </p:cNvSpPr>
          <p:nvPr/>
        </p:nvSpPr>
        <p:spPr bwMode="auto">
          <a:xfrm>
            <a:off x="3490913" y="4570413"/>
            <a:ext cx="185737" cy="185737"/>
          </a:xfrm>
          <a:prstGeom prst="ellipse">
            <a:avLst/>
          </a:prstGeom>
          <a:solidFill>
            <a:srgbClr val="170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1" name="Oval 12"/>
          <p:cNvSpPr>
            <a:spLocks noChangeAspect="1" noChangeArrowheads="1"/>
          </p:cNvSpPr>
          <p:nvPr/>
        </p:nvSpPr>
        <p:spPr bwMode="auto">
          <a:xfrm>
            <a:off x="4864100" y="2897188"/>
            <a:ext cx="119063" cy="11906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576263" y="4745038"/>
            <a:ext cx="1381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Q</a:t>
            </a:r>
            <a:r>
              <a:rPr lang="en-US" baseline="-25000"/>
              <a:t>1</a:t>
            </a:r>
            <a:r>
              <a:rPr lang="en-US"/>
              <a:t>=+3</a:t>
            </a:r>
            <a:r>
              <a:rPr lang="en-US">
                <a:latin typeface="Symbol" charset="2"/>
              </a:rPr>
              <a:t>m</a:t>
            </a:r>
            <a:r>
              <a:rPr lang="en-US"/>
              <a:t>C</a:t>
            </a: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2951163" y="4733925"/>
            <a:ext cx="14493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i="1"/>
              <a:t>Q</a:t>
            </a:r>
            <a:r>
              <a:rPr lang="en-US" baseline="-25000"/>
              <a:t>2</a:t>
            </a:r>
            <a:r>
              <a:rPr lang="en-US"/>
              <a:t>=–2</a:t>
            </a:r>
            <a:r>
              <a:rPr lang="en-US">
                <a:latin typeface="Symbol" charset="2"/>
              </a:rPr>
              <a:t>m</a:t>
            </a:r>
            <a:r>
              <a:rPr lang="en-US"/>
              <a:t>C</a:t>
            </a:r>
          </a:p>
          <a:p>
            <a:pPr algn="ctr"/>
            <a:r>
              <a:rPr lang="en-US"/>
              <a:t>x=0.5m</a:t>
            </a:r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3514725" y="2322513"/>
            <a:ext cx="2173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 (0.8m, 0.35m)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2"/>
          <p:cNvSpPr txBox="1">
            <a:spLocks noChangeArrowheads="1"/>
          </p:cNvSpPr>
          <p:nvPr/>
        </p:nvSpPr>
        <p:spPr bwMode="auto">
          <a:xfrm>
            <a:off x="609600" y="333375"/>
            <a:ext cx="77358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Find the E-field at point P:</a:t>
            </a:r>
          </a:p>
          <a:p>
            <a:pPr>
              <a:buFontTx/>
              <a:buChar char="•"/>
            </a:pPr>
            <a:r>
              <a:rPr lang="en-US"/>
              <a:t> Find each magnitude from point charge formula</a:t>
            </a:r>
          </a:p>
          <a:p>
            <a:pPr>
              <a:buFontTx/>
              <a:buChar char="•"/>
            </a:pPr>
            <a:r>
              <a:rPr lang="en-US"/>
              <a:t> Get components from similar triangles</a:t>
            </a:r>
          </a:p>
        </p:txBody>
      </p:sp>
      <p:sp>
        <p:nvSpPr>
          <p:cNvPr id="14342" name="Line 3"/>
          <p:cNvSpPr>
            <a:spLocks noChangeShapeType="1"/>
          </p:cNvSpPr>
          <p:nvPr/>
        </p:nvSpPr>
        <p:spPr bwMode="auto">
          <a:xfrm flipV="1">
            <a:off x="1373188" y="215265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>
            <a:off x="588963" y="4678363"/>
            <a:ext cx="5949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957263" y="2016125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y</a:t>
            </a:r>
          </a:p>
        </p:txBody>
      </p:sp>
      <p:sp>
        <p:nvSpPr>
          <p:cNvPr id="14345" name="Text Box 6"/>
          <p:cNvSpPr txBox="1">
            <a:spLocks noChangeArrowheads="1"/>
          </p:cNvSpPr>
          <p:nvPr/>
        </p:nvSpPr>
        <p:spPr bwMode="auto">
          <a:xfrm>
            <a:off x="6723063" y="4686300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x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85763" y="4745038"/>
            <a:ext cx="1381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Q</a:t>
            </a:r>
            <a:r>
              <a:rPr lang="en-US" baseline="-25000"/>
              <a:t>1</a:t>
            </a:r>
            <a:r>
              <a:rPr lang="en-US"/>
              <a:t>=+3</a:t>
            </a:r>
            <a:r>
              <a:rPr lang="en-US">
                <a:latin typeface="Symbol" charset="2"/>
              </a:rPr>
              <a:t>m</a:t>
            </a:r>
            <a:r>
              <a:rPr lang="en-US"/>
              <a:t>C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887663" y="4686300"/>
            <a:ext cx="1311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Q</a:t>
            </a:r>
            <a:r>
              <a:rPr lang="en-US" baseline="-25000"/>
              <a:t>2</a:t>
            </a:r>
            <a:r>
              <a:rPr lang="en-US"/>
              <a:t>=-2</a:t>
            </a:r>
            <a:r>
              <a:rPr lang="en-US">
                <a:latin typeface="Symbol" charset="2"/>
              </a:rPr>
              <a:t>m</a:t>
            </a:r>
            <a:r>
              <a:rPr lang="en-US"/>
              <a:t>C</a:t>
            </a:r>
          </a:p>
          <a:p>
            <a:pPr algn="ctr"/>
            <a:r>
              <a:rPr lang="en-US"/>
              <a:t>x=0.5m</a:t>
            </a:r>
          </a:p>
        </p:txBody>
      </p:sp>
      <p:sp>
        <p:nvSpPr>
          <p:cNvPr id="14348" name="Oval 7"/>
          <p:cNvSpPr>
            <a:spLocks noChangeArrowheads="1"/>
          </p:cNvSpPr>
          <p:nvPr/>
        </p:nvSpPr>
        <p:spPr bwMode="auto">
          <a:xfrm>
            <a:off x="1300163" y="4562475"/>
            <a:ext cx="185737" cy="185738"/>
          </a:xfrm>
          <a:prstGeom prst="ellipse">
            <a:avLst/>
          </a:prstGeom>
          <a:solidFill>
            <a:srgbClr val="FF0B0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9" name="Oval 8"/>
          <p:cNvSpPr>
            <a:spLocks noChangeArrowheads="1"/>
          </p:cNvSpPr>
          <p:nvPr/>
        </p:nvSpPr>
        <p:spPr bwMode="auto">
          <a:xfrm>
            <a:off x="3465513" y="4570413"/>
            <a:ext cx="185737" cy="185737"/>
          </a:xfrm>
          <a:prstGeom prst="ellipse">
            <a:avLst/>
          </a:prstGeom>
          <a:solidFill>
            <a:srgbClr val="170B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0" name="Oval 9"/>
          <p:cNvSpPr>
            <a:spLocks noChangeAspect="1" noChangeArrowheads="1"/>
          </p:cNvSpPr>
          <p:nvPr/>
        </p:nvSpPr>
        <p:spPr bwMode="auto">
          <a:xfrm>
            <a:off x="4837113" y="2901950"/>
            <a:ext cx="117475" cy="11906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1" name="Text Box 12"/>
          <p:cNvSpPr txBox="1">
            <a:spLocks noChangeArrowheads="1"/>
          </p:cNvSpPr>
          <p:nvPr/>
        </p:nvSpPr>
        <p:spPr bwMode="auto">
          <a:xfrm>
            <a:off x="2657475" y="2432050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 (0.8m, 0.35m)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1393825" y="2951163"/>
            <a:ext cx="3494088" cy="1704975"/>
            <a:chOff x="878" y="1859"/>
            <a:chExt cx="2201" cy="1074"/>
          </a:xfrm>
        </p:grpSpPr>
        <p:sp>
          <p:nvSpPr>
            <p:cNvPr id="14370" name="Line 14"/>
            <p:cNvSpPr>
              <a:spLocks noChangeShapeType="1"/>
            </p:cNvSpPr>
            <p:nvPr/>
          </p:nvSpPr>
          <p:spPr bwMode="auto">
            <a:xfrm flipV="1">
              <a:off x="878" y="1864"/>
              <a:ext cx="2196" cy="10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1" name="Line 15"/>
            <p:cNvSpPr>
              <a:spLocks noChangeShapeType="1"/>
            </p:cNvSpPr>
            <p:nvPr/>
          </p:nvSpPr>
          <p:spPr bwMode="auto">
            <a:xfrm flipV="1">
              <a:off x="2235" y="1859"/>
              <a:ext cx="844" cy="10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14339" name="Object 3"/>
            <p:cNvGraphicFramePr>
              <a:graphicFrameLocks noChangeAspect="1"/>
            </p:cNvGraphicFramePr>
            <p:nvPr/>
          </p:nvGraphicFramePr>
          <p:xfrm>
            <a:off x="1007" y="2104"/>
            <a:ext cx="1213" cy="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2" name="Equation" r:id="rId3" imgW="1498320" imgH="380880" progId="Equation.DSMT4">
                    <p:embed/>
                  </p:oleObj>
                </mc:Choice>
                <mc:Fallback>
                  <p:oleObj name="Equation" r:id="rId3" imgW="1498320" imgH="38088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7" y="2104"/>
                          <a:ext cx="1213" cy="3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0" name="Object 4"/>
            <p:cNvGraphicFramePr>
              <a:graphicFrameLocks noChangeAspect="1"/>
            </p:cNvGraphicFramePr>
            <p:nvPr/>
          </p:nvGraphicFramePr>
          <p:xfrm>
            <a:off x="1403" y="2504"/>
            <a:ext cx="1234" cy="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3" name="Equation" r:id="rId5" imgW="1523880" imgH="380880" progId="Equation.DSMT4">
                    <p:embed/>
                  </p:oleObj>
                </mc:Choice>
                <mc:Fallback>
                  <p:oleObj name="Equation" r:id="rId5" imgW="1523880" imgH="3808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3" y="2504"/>
                          <a:ext cx="1234" cy="3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3952875" y="2959100"/>
            <a:ext cx="3175000" cy="1160463"/>
            <a:chOff x="2490" y="1864"/>
            <a:chExt cx="2000" cy="731"/>
          </a:xfrm>
        </p:grpSpPr>
        <p:sp>
          <p:nvSpPr>
            <p:cNvPr id="14368" name="Line 22"/>
            <p:cNvSpPr>
              <a:spLocks noChangeShapeType="1"/>
            </p:cNvSpPr>
            <p:nvPr/>
          </p:nvSpPr>
          <p:spPr bwMode="auto">
            <a:xfrm flipH="1">
              <a:off x="2490" y="1864"/>
              <a:ext cx="583" cy="731"/>
            </a:xfrm>
            <a:prstGeom prst="line">
              <a:avLst/>
            </a:prstGeom>
            <a:noFill/>
            <a:ln w="9525">
              <a:solidFill>
                <a:srgbClr val="170BFF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9" name="Text Box 23"/>
            <p:cNvSpPr txBox="1">
              <a:spLocks noChangeArrowheads="1"/>
            </p:cNvSpPr>
            <p:nvPr/>
          </p:nvSpPr>
          <p:spPr bwMode="auto">
            <a:xfrm>
              <a:off x="3102" y="2167"/>
              <a:ext cx="13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170BFF"/>
                  </a:solidFill>
                </a:rPr>
                <a:t>|</a:t>
              </a:r>
              <a:r>
                <a:rPr lang="en-US" b="1">
                  <a:solidFill>
                    <a:srgbClr val="170BFF"/>
                  </a:solidFill>
                </a:rPr>
                <a:t>E</a:t>
              </a:r>
              <a:r>
                <a:rPr lang="en-US" baseline="-25000">
                  <a:solidFill>
                    <a:srgbClr val="170BFF"/>
                  </a:solidFill>
                </a:rPr>
                <a:t>2</a:t>
              </a:r>
              <a:r>
                <a:rPr lang="en-US">
                  <a:solidFill>
                    <a:srgbClr val="170BFF"/>
                  </a:solidFill>
                </a:rPr>
                <a:t>|=84.71 kN/C</a:t>
              </a:r>
            </a:p>
          </p:txBody>
        </p:sp>
      </p:grpSp>
      <p:sp>
        <p:nvSpPr>
          <p:cNvPr id="18456" name="Freeform 24"/>
          <p:cNvSpPr>
            <a:spLocks/>
          </p:cNvSpPr>
          <p:nvPr/>
        </p:nvSpPr>
        <p:spPr bwMode="auto">
          <a:xfrm>
            <a:off x="1393825" y="2967038"/>
            <a:ext cx="3484563" cy="1695450"/>
          </a:xfrm>
          <a:custGeom>
            <a:avLst/>
            <a:gdLst>
              <a:gd name="T0" fmla="*/ 0 w 1709"/>
              <a:gd name="T1" fmla="*/ 832 h 832"/>
              <a:gd name="T2" fmla="*/ 1709 w 1709"/>
              <a:gd name="T3" fmla="*/ 0 h 832"/>
              <a:gd name="T4" fmla="*/ 1709 w 1709"/>
              <a:gd name="T5" fmla="*/ 832 h 832"/>
              <a:gd name="T6" fmla="*/ 0 w 1709"/>
              <a:gd name="T7" fmla="*/ 832 h 832"/>
              <a:gd name="T8" fmla="*/ 0 60000 65536"/>
              <a:gd name="T9" fmla="*/ 0 60000 65536"/>
              <a:gd name="T10" fmla="*/ 0 60000 65536"/>
              <a:gd name="T11" fmla="*/ 0 60000 65536"/>
              <a:gd name="T12" fmla="*/ 0 w 1709"/>
              <a:gd name="T13" fmla="*/ 0 h 832"/>
              <a:gd name="T14" fmla="*/ 1709 w 1709"/>
              <a:gd name="T15" fmla="*/ 832 h 8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09" h="832">
                <a:moveTo>
                  <a:pt x="0" y="832"/>
                </a:moveTo>
                <a:lnTo>
                  <a:pt x="1709" y="0"/>
                </a:lnTo>
                <a:lnTo>
                  <a:pt x="1709" y="832"/>
                </a:lnTo>
                <a:lnTo>
                  <a:pt x="0" y="832"/>
                </a:lnTo>
                <a:close/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4676775" y="2116138"/>
            <a:ext cx="2203450" cy="842962"/>
            <a:chOff x="2946" y="1333"/>
            <a:chExt cx="1388" cy="531"/>
          </a:xfrm>
        </p:grpSpPr>
        <p:sp>
          <p:nvSpPr>
            <p:cNvPr id="14366" name="Text Box 20"/>
            <p:cNvSpPr txBox="1">
              <a:spLocks noChangeArrowheads="1"/>
            </p:cNvSpPr>
            <p:nvPr/>
          </p:nvSpPr>
          <p:spPr bwMode="auto">
            <a:xfrm>
              <a:off x="2946" y="1333"/>
              <a:ext cx="13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B0B"/>
                  </a:solidFill>
                </a:rPr>
                <a:t>|</a:t>
              </a:r>
              <a:r>
                <a:rPr lang="en-US" b="1">
                  <a:solidFill>
                    <a:srgbClr val="FF0B0B"/>
                  </a:solidFill>
                </a:rPr>
                <a:t>E</a:t>
              </a:r>
              <a:r>
                <a:rPr lang="en-US" baseline="-25000">
                  <a:solidFill>
                    <a:srgbClr val="FF0B0B"/>
                  </a:solidFill>
                </a:rPr>
                <a:t>1</a:t>
              </a:r>
              <a:r>
                <a:rPr lang="en-US">
                  <a:solidFill>
                    <a:srgbClr val="FF0B0B"/>
                  </a:solidFill>
                </a:rPr>
                <a:t>|=35.41 kN/C</a:t>
              </a:r>
            </a:p>
          </p:txBody>
        </p:sp>
        <p:sp>
          <p:nvSpPr>
            <p:cNvPr id="14367" name="Line 19"/>
            <p:cNvSpPr>
              <a:spLocks noChangeShapeType="1"/>
            </p:cNvSpPr>
            <p:nvPr/>
          </p:nvSpPr>
          <p:spPr bwMode="auto">
            <a:xfrm flipV="1">
              <a:off x="3062" y="1664"/>
              <a:ext cx="461" cy="200"/>
            </a:xfrm>
            <a:prstGeom prst="line">
              <a:avLst/>
            </a:prstGeom>
            <a:noFill/>
            <a:ln w="9525">
              <a:solidFill>
                <a:srgbClr val="FF0B0B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4860925" y="2606675"/>
            <a:ext cx="3843338" cy="457200"/>
            <a:chOff x="3062" y="1642"/>
            <a:chExt cx="2421" cy="288"/>
          </a:xfrm>
        </p:grpSpPr>
        <p:sp>
          <p:nvSpPr>
            <p:cNvPr id="14363" name="Line 26"/>
            <p:cNvSpPr>
              <a:spLocks noChangeShapeType="1"/>
            </p:cNvSpPr>
            <p:nvPr/>
          </p:nvSpPr>
          <p:spPr bwMode="auto">
            <a:xfrm>
              <a:off x="3062" y="1864"/>
              <a:ext cx="455" cy="0"/>
            </a:xfrm>
            <a:prstGeom prst="line">
              <a:avLst/>
            </a:prstGeom>
            <a:noFill/>
            <a:ln w="9525">
              <a:solidFill>
                <a:srgbClr val="FF0B0B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4" name="Line 27"/>
            <p:cNvSpPr>
              <a:spLocks noChangeShapeType="1"/>
            </p:cNvSpPr>
            <p:nvPr/>
          </p:nvSpPr>
          <p:spPr bwMode="auto">
            <a:xfrm flipV="1">
              <a:off x="3511" y="1665"/>
              <a:ext cx="0" cy="193"/>
            </a:xfrm>
            <a:prstGeom prst="line">
              <a:avLst/>
            </a:prstGeom>
            <a:noFill/>
            <a:ln w="9525">
              <a:solidFill>
                <a:srgbClr val="FF0B0B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5" name="Text Box 28"/>
            <p:cNvSpPr txBox="1">
              <a:spLocks noChangeArrowheads="1"/>
            </p:cNvSpPr>
            <p:nvPr/>
          </p:nvSpPr>
          <p:spPr bwMode="auto">
            <a:xfrm>
              <a:off x="3515" y="1642"/>
              <a:ext cx="19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FF0B0B"/>
                  </a:solidFill>
                </a:rPr>
                <a:t>E</a:t>
              </a:r>
              <a:r>
                <a:rPr lang="en-US" baseline="-25000">
                  <a:solidFill>
                    <a:srgbClr val="FF0B0B"/>
                  </a:solidFill>
                </a:rPr>
                <a:t>1</a:t>
              </a:r>
              <a:r>
                <a:rPr lang="en-US">
                  <a:solidFill>
                    <a:srgbClr val="FF0B0B"/>
                  </a:solidFill>
                </a:rPr>
                <a:t>=(32.44, 14.19) kN/C</a:t>
              </a:r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3959225" y="2984500"/>
            <a:ext cx="4298950" cy="1358900"/>
            <a:chOff x="2494" y="1880"/>
            <a:chExt cx="2708" cy="856"/>
          </a:xfrm>
        </p:grpSpPr>
        <p:sp>
          <p:nvSpPr>
            <p:cNvPr id="14360" name="Text Box 30"/>
            <p:cNvSpPr txBox="1">
              <a:spLocks noChangeArrowheads="1"/>
            </p:cNvSpPr>
            <p:nvPr/>
          </p:nvSpPr>
          <p:spPr bwMode="auto">
            <a:xfrm>
              <a:off x="3106" y="2448"/>
              <a:ext cx="20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 dirty="0">
                  <a:solidFill>
                    <a:srgbClr val="170BFF"/>
                  </a:solidFill>
                </a:rPr>
                <a:t>E</a:t>
              </a:r>
              <a:r>
                <a:rPr lang="en-US" baseline="-25000" dirty="0">
                  <a:solidFill>
                    <a:srgbClr val="170BFF"/>
                  </a:solidFill>
                </a:rPr>
                <a:t>2</a:t>
              </a:r>
              <a:r>
                <a:rPr lang="en-US" dirty="0">
                  <a:solidFill>
                    <a:srgbClr val="170BFF"/>
                  </a:solidFill>
                </a:rPr>
                <a:t>=(-55.13, -64.31) </a:t>
              </a:r>
              <a:r>
                <a:rPr lang="en-US" dirty="0" err="1">
                  <a:solidFill>
                    <a:srgbClr val="170BFF"/>
                  </a:solidFill>
                </a:rPr>
                <a:t>kN</a:t>
              </a:r>
              <a:r>
                <a:rPr lang="en-US" dirty="0">
                  <a:solidFill>
                    <a:srgbClr val="170BFF"/>
                  </a:solidFill>
                </a:rPr>
                <a:t>/C</a:t>
              </a:r>
            </a:p>
          </p:txBody>
        </p:sp>
        <p:sp>
          <p:nvSpPr>
            <p:cNvPr id="14361" name="Line 31"/>
            <p:cNvSpPr>
              <a:spLocks noChangeShapeType="1"/>
            </p:cNvSpPr>
            <p:nvPr/>
          </p:nvSpPr>
          <p:spPr bwMode="auto">
            <a:xfrm>
              <a:off x="3081" y="1880"/>
              <a:ext cx="0" cy="719"/>
            </a:xfrm>
            <a:prstGeom prst="line">
              <a:avLst/>
            </a:prstGeom>
            <a:noFill/>
            <a:ln w="9525">
              <a:solidFill>
                <a:srgbClr val="170BFF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2" name="Line 32"/>
            <p:cNvSpPr>
              <a:spLocks noChangeShapeType="1"/>
            </p:cNvSpPr>
            <p:nvPr/>
          </p:nvSpPr>
          <p:spPr bwMode="auto">
            <a:xfrm flipH="1">
              <a:off x="2494" y="2596"/>
              <a:ext cx="572" cy="0"/>
            </a:xfrm>
            <a:prstGeom prst="line">
              <a:avLst/>
            </a:prstGeom>
            <a:noFill/>
            <a:ln w="9525">
              <a:solidFill>
                <a:srgbClr val="170BFF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3570288" y="2971800"/>
            <a:ext cx="4864100" cy="3514725"/>
            <a:chOff x="2249" y="1872"/>
            <a:chExt cx="3064" cy="2214"/>
          </a:xfrm>
        </p:grpSpPr>
        <p:graphicFrame>
          <p:nvGraphicFramePr>
            <p:cNvPr id="1433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9238226"/>
                </p:ext>
              </p:extLst>
            </p:nvPr>
          </p:nvGraphicFramePr>
          <p:xfrm>
            <a:off x="2249" y="3518"/>
            <a:ext cx="3064" cy="5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4" name="Equation" r:id="rId7" imgW="4864100" imgH="901700" progId="Equation.3">
                    <p:embed/>
                  </p:oleObj>
                </mc:Choice>
                <mc:Fallback>
                  <p:oleObj name="Equation" r:id="rId7" imgW="4864100" imgH="9017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9" y="3518"/>
                          <a:ext cx="3064" cy="5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9" name="Line 35"/>
            <p:cNvSpPr>
              <a:spLocks noChangeShapeType="1"/>
            </p:cNvSpPr>
            <p:nvPr/>
          </p:nvSpPr>
          <p:spPr bwMode="auto">
            <a:xfrm flipH="1">
              <a:off x="2910" y="1872"/>
              <a:ext cx="168" cy="5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6" grpId="0" animBg="1"/>
      <p:bldP spid="18456" grpId="1" animBg="1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</TotalTime>
  <Words>130</Words>
  <Application>Microsoft Macintosh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1_Default Design</vt:lpstr>
      <vt:lpstr>Equation</vt:lpstr>
      <vt:lpstr>Microsoft Equation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James McLean</cp:lastModifiedBy>
  <cp:revision>32</cp:revision>
  <dcterms:created xsi:type="dcterms:W3CDTF">2011-02-16T18:09:03Z</dcterms:created>
  <dcterms:modified xsi:type="dcterms:W3CDTF">2015-02-20T02:45:28Z</dcterms:modified>
</cp:coreProperties>
</file>